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258" r:id="rId4"/>
    <p:sldId id="259" r:id="rId5"/>
    <p:sldId id="260" r:id="rId6"/>
    <p:sldId id="261" r:id="rId7"/>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murzaevmurzabek@gmail.com" initials="a" lastIdx="1" clrIdx="0">
    <p:extLst>
      <p:ext uri="{19B8F6BF-5375-455C-9EA6-DF929625EA0E}">
        <p15:presenceInfo xmlns:p15="http://schemas.microsoft.com/office/powerpoint/2012/main" userId="2f884de33b3973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75F"/>
    <a:srgbClr val="BDD7EE"/>
    <a:srgbClr val="165582"/>
    <a:srgbClr val="928F9E"/>
    <a:srgbClr val="726B7F"/>
    <a:srgbClr val="003F7F"/>
    <a:srgbClr val="838B9B"/>
    <a:srgbClr val="EBEEF2"/>
    <a:srgbClr val="15527D"/>
    <a:srgbClr val="A0B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8312" autoAdjust="0"/>
  </p:normalViewPr>
  <p:slideViewPr>
    <p:cSldViewPr snapToGrid="0">
      <p:cViewPr varScale="1">
        <p:scale>
          <a:sx n="65" d="100"/>
          <a:sy n="65" d="100"/>
        </p:scale>
        <p:origin x="39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9E710-F287-43F0-973B-478909F6E2AE}" type="datetimeFigureOut">
              <a:rPr lang="ru-RU" smtClean="0"/>
              <a:t>27.01.2024</a:t>
            </a:fld>
            <a:endParaRPr lang="ru-RU"/>
          </a:p>
        </p:txBody>
      </p:sp>
      <p:sp>
        <p:nvSpPr>
          <p:cNvPr id="4" name="Образ слайда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3705A-7FAB-423F-89EB-BD1766FB4947}" type="slidenum">
              <a:rPr lang="ru-RU" smtClean="0"/>
              <a:t>‹#›</a:t>
            </a:fld>
            <a:endParaRPr lang="ru-RU"/>
          </a:p>
        </p:txBody>
      </p:sp>
    </p:spTree>
    <p:extLst>
      <p:ext uri="{BB962C8B-B14F-4D97-AF65-F5344CB8AC3E}">
        <p14:creationId xmlns:p14="http://schemas.microsoft.com/office/powerpoint/2010/main" val="4166961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283705A-7FAB-423F-89EB-BD1766FB4947}" type="slidenum">
              <a:rPr lang="ru-RU" smtClean="0"/>
              <a:t>1</a:t>
            </a:fld>
            <a:endParaRPr lang="ru-RU"/>
          </a:p>
        </p:txBody>
      </p:sp>
    </p:spTree>
    <p:extLst>
      <p:ext uri="{BB962C8B-B14F-4D97-AF65-F5344CB8AC3E}">
        <p14:creationId xmlns:p14="http://schemas.microsoft.com/office/powerpoint/2010/main" val="184263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24872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420918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93093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24711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2602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98254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3905482"/>
            <a:ext cx="3198096"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3905482"/>
            <a:ext cx="3213847"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FEB6C04-844F-47BC-A532-D4245ED655C5}" type="datetimeFigureOut">
              <a:rPr lang="ru-RU" smtClean="0"/>
              <a:t>27.01.2024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3891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FEB6C04-844F-47BC-A532-D4245ED655C5}" type="datetimeFigureOut">
              <a:rPr lang="ru-RU" smtClean="0"/>
              <a:t>27.01.2024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8890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B6C04-844F-47BC-A532-D4245ED655C5}" type="datetimeFigureOut">
              <a:rPr lang="ru-RU" smtClean="0"/>
              <a:t>27.01.2024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831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384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a:t>Вставка рисунка</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31234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FEB6C04-844F-47BC-A532-D4245ED655C5}" type="datetimeFigureOut">
              <a:rPr lang="ru-RU" smtClean="0"/>
              <a:t>27.01.2024</a:t>
            </a:fld>
            <a:endParaRPr lang="ru-RU"/>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6BF51062-9285-45EB-8CAB-3144C19969DF}" type="slidenum">
              <a:rPr lang="ru-RU" smtClean="0"/>
              <a:t>‹#›</a:t>
            </a:fld>
            <a:endParaRPr lang="ru-RU"/>
          </a:p>
        </p:txBody>
      </p:sp>
    </p:spTree>
    <p:extLst>
      <p:ext uri="{BB962C8B-B14F-4D97-AF65-F5344CB8AC3E}">
        <p14:creationId xmlns:p14="http://schemas.microsoft.com/office/powerpoint/2010/main" val="2868266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r="-57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72455B4-EEF6-4DD2-99E1-167FEC4840D0}"/>
              </a:ext>
            </a:extLst>
          </p:cNvPr>
          <p:cNvSpPr>
            <a:spLocks noGrp="1"/>
          </p:cNvSpPr>
          <p:nvPr>
            <p:ph type="subTitle" idx="1"/>
          </p:nvPr>
        </p:nvSpPr>
        <p:spPr>
          <a:xfrm>
            <a:off x="451256" y="4139955"/>
            <a:ext cx="4005862" cy="654493"/>
          </a:xfrm>
        </p:spPr>
        <p:txBody>
          <a:bodyPr>
            <a:normAutofit/>
          </a:bodyPr>
          <a:lstStyle/>
          <a:p>
            <a:pPr algn="l"/>
            <a:r>
              <a:rPr lang="en-US" sz="1800" b="1" dirty="0">
                <a:solidFill>
                  <a:schemeClr val="bg1"/>
                </a:solidFill>
                <a:latin typeface="Segoe UI Variable Small" pitchFamily="2" charset="0"/>
              </a:rPr>
              <a:t>Full itinerary and detailed information about the trip.</a:t>
            </a:r>
            <a:endParaRPr lang="ru-RU" sz="1800" b="1" dirty="0">
              <a:solidFill>
                <a:schemeClr val="bg1"/>
              </a:solidFill>
              <a:latin typeface="Segoe UI Variable Small" pitchFamily="2" charset="0"/>
            </a:endParaRPr>
          </a:p>
        </p:txBody>
      </p:sp>
      <p:pic>
        <p:nvPicPr>
          <p:cNvPr id="11" name="Рисунок 10">
            <a:extLst>
              <a:ext uri="{FF2B5EF4-FFF2-40B4-BE49-F238E27FC236}">
                <a16:creationId xmlns:a16="http://schemas.microsoft.com/office/drawing/2014/main" id="{C50D4599-BB91-43EF-AFDC-1E907EE9C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14" y="-262501"/>
            <a:ext cx="3496092" cy="3496092"/>
          </a:xfrm>
          <a:prstGeom prst="rect">
            <a:avLst/>
          </a:prstGeom>
        </p:spPr>
      </p:pic>
      <p:sp>
        <p:nvSpPr>
          <p:cNvPr id="12" name="TextBox 11">
            <a:extLst>
              <a:ext uri="{FF2B5EF4-FFF2-40B4-BE49-F238E27FC236}">
                <a16:creationId xmlns:a16="http://schemas.microsoft.com/office/drawing/2014/main" id="{C3026196-6CB6-48F8-BB85-74F68A5C8D03}"/>
              </a:ext>
            </a:extLst>
          </p:cNvPr>
          <p:cNvSpPr txBox="1"/>
          <p:nvPr/>
        </p:nvSpPr>
        <p:spPr>
          <a:xfrm>
            <a:off x="451256" y="4843295"/>
            <a:ext cx="5051607" cy="1077218"/>
          </a:xfrm>
          <a:prstGeom prst="rect">
            <a:avLst/>
          </a:prstGeom>
          <a:noFill/>
        </p:spPr>
        <p:txBody>
          <a:bodyPr wrap="square" rtlCol="0">
            <a:spAutoFit/>
          </a:bodyPr>
          <a:lstStyle/>
          <a:p>
            <a:r>
              <a:rPr lang="en-US" sz="3600" b="1" dirty="0">
                <a:solidFill>
                  <a:schemeClr val="bg1"/>
                </a:solidFill>
              </a:rPr>
              <a:t>Eco-Tour to the Aral Sea </a:t>
            </a:r>
            <a:r>
              <a:rPr lang="ru-RU" sz="2800" dirty="0">
                <a:solidFill>
                  <a:schemeClr val="bg1"/>
                </a:solidFill>
              </a:rPr>
              <a:t>(</a:t>
            </a:r>
            <a:r>
              <a:rPr lang="en-US" sz="2800" dirty="0">
                <a:solidFill>
                  <a:schemeClr val="bg1"/>
                </a:solidFill>
              </a:rPr>
              <a:t>2 days and 1 night</a:t>
            </a:r>
            <a:r>
              <a:rPr lang="ru-RU" sz="2800" dirty="0">
                <a:solidFill>
                  <a:schemeClr val="bg1"/>
                </a:solidFill>
              </a:rPr>
              <a:t>)</a:t>
            </a:r>
            <a:endParaRPr lang="ru-RU" sz="3600" dirty="0">
              <a:solidFill>
                <a:schemeClr val="bg1"/>
              </a:solidFill>
            </a:endParaRPr>
          </a:p>
        </p:txBody>
      </p:sp>
      <p:sp>
        <p:nvSpPr>
          <p:cNvPr id="15" name="Прямоугольник 14">
            <a:extLst>
              <a:ext uri="{FF2B5EF4-FFF2-40B4-BE49-F238E27FC236}">
                <a16:creationId xmlns:a16="http://schemas.microsoft.com/office/drawing/2014/main" id="{020BF9C1-3AB9-47B4-B4E8-B85E94220016}"/>
              </a:ext>
            </a:extLst>
          </p:cNvPr>
          <p:cNvSpPr/>
          <p:nvPr/>
        </p:nvSpPr>
        <p:spPr>
          <a:xfrm>
            <a:off x="451256" y="6176664"/>
            <a:ext cx="2175596" cy="307777"/>
          </a:xfrm>
          <a:prstGeom prst="rect">
            <a:avLst/>
          </a:prstGeom>
        </p:spPr>
        <p:txBody>
          <a:bodyPr wrap="square">
            <a:spAutoFit/>
          </a:bodyPr>
          <a:lstStyle/>
          <a:p>
            <a:r>
              <a:rPr lang="en-US" sz="1400" b="1">
                <a:solidFill>
                  <a:srgbClr val="BDD7EE"/>
                </a:solidFill>
                <a:latin typeface="HelveticaLTPro-Bold"/>
              </a:rPr>
              <a:t>BEST CHOICE</a:t>
            </a:r>
            <a:endParaRPr lang="ru-RU" sz="1400" b="1" dirty="0">
              <a:solidFill>
                <a:srgbClr val="BDD7EE"/>
              </a:solidFill>
              <a:latin typeface="HelveticaLTPro-Bold"/>
            </a:endParaRPr>
          </a:p>
        </p:txBody>
      </p:sp>
      <p:sp>
        <p:nvSpPr>
          <p:cNvPr id="16" name="Прямоугольник 15">
            <a:extLst>
              <a:ext uri="{FF2B5EF4-FFF2-40B4-BE49-F238E27FC236}">
                <a16:creationId xmlns:a16="http://schemas.microsoft.com/office/drawing/2014/main" id="{517FB7C6-E5C2-4399-9565-980A2F9F13A1}"/>
              </a:ext>
            </a:extLst>
          </p:cNvPr>
          <p:cNvSpPr/>
          <p:nvPr/>
        </p:nvSpPr>
        <p:spPr>
          <a:xfrm>
            <a:off x="451256" y="6441100"/>
            <a:ext cx="2175596" cy="307777"/>
          </a:xfrm>
          <a:prstGeom prst="rect">
            <a:avLst/>
          </a:prstGeom>
        </p:spPr>
        <p:txBody>
          <a:bodyPr wrap="square">
            <a:spAutoFit/>
          </a:bodyPr>
          <a:lstStyle/>
          <a:p>
            <a:r>
              <a:rPr lang="en-US" sz="1400" b="1" dirty="0">
                <a:solidFill>
                  <a:srgbClr val="BDD7EE"/>
                </a:solidFill>
                <a:latin typeface="HelveticaLTPro-Bold"/>
              </a:rPr>
              <a:t>BEST PRICES</a:t>
            </a:r>
            <a:endParaRPr lang="ru-RU" sz="1400" b="1" dirty="0">
              <a:solidFill>
                <a:srgbClr val="BDD7EE"/>
              </a:solidFill>
              <a:latin typeface="HelveticaLTPro-Bold"/>
            </a:endParaRPr>
          </a:p>
        </p:txBody>
      </p:sp>
      <p:sp>
        <p:nvSpPr>
          <p:cNvPr id="17" name="Прямоугольник 16">
            <a:extLst>
              <a:ext uri="{FF2B5EF4-FFF2-40B4-BE49-F238E27FC236}">
                <a16:creationId xmlns:a16="http://schemas.microsoft.com/office/drawing/2014/main" id="{F61A011A-BDE0-48C5-A8A4-8B2B4E53346D}"/>
              </a:ext>
            </a:extLst>
          </p:cNvPr>
          <p:cNvSpPr/>
          <p:nvPr/>
        </p:nvSpPr>
        <p:spPr>
          <a:xfrm>
            <a:off x="451256" y="6718949"/>
            <a:ext cx="2341970" cy="307777"/>
          </a:xfrm>
          <a:prstGeom prst="rect">
            <a:avLst/>
          </a:prstGeom>
        </p:spPr>
        <p:txBody>
          <a:bodyPr wrap="square">
            <a:spAutoFit/>
          </a:bodyPr>
          <a:lstStyle/>
          <a:p>
            <a:r>
              <a:rPr lang="en-US" sz="1400" b="1" dirty="0">
                <a:solidFill>
                  <a:srgbClr val="BDD7EE"/>
                </a:solidFill>
                <a:latin typeface="HelveticaLTPro-Bold"/>
              </a:rPr>
              <a:t>RELIABLE TEAM</a:t>
            </a:r>
            <a:endParaRPr lang="ru-RU" sz="1100" b="1" dirty="0">
              <a:solidFill>
                <a:srgbClr val="BDD7EE"/>
              </a:solidFill>
              <a:latin typeface="HelveticaLTPro-Bold"/>
            </a:endParaRPr>
          </a:p>
        </p:txBody>
      </p:sp>
      <p:pic>
        <p:nvPicPr>
          <p:cNvPr id="10" name="Рисунок 9">
            <a:extLst>
              <a:ext uri="{FF2B5EF4-FFF2-40B4-BE49-F238E27FC236}">
                <a16:creationId xmlns:a16="http://schemas.microsoft.com/office/drawing/2014/main" id="{46DD5CD2-3D87-4A81-9580-9DBE1ADEF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1348" y="1117384"/>
            <a:ext cx="1961232" cy="475061"/>
          </a:xfrm>
          <a:prstGeom prst="rect">
            <a:avLst/>
          </a:prstGeom>
        </p:spPr>
      </p:pic>
    </p:spTree>
    <p:extLst>
      <p:ext uri="{BB962C8B-B14F-4D97-AF65-F5344CB8AC3E}">
        <p14:creationId xmlns:p14="http://schemas.microsoft.com/office/powerpoint/2010/main" val="243333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1F2E1FD-235F-4EC1-BC71-E351CDBAE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82" y="209590"/>
            <a:ext cx="1763486" cy="597086"/>
          </a:xfrm>
          <a:prstGeom prst="rect">
            <a:avLst/>
          </a:prstGeom>
        </p:spPr>
      </p:pic>
      <p:sp>
        <p:nvSpPr>
          <p:cNvPr id="6" name="Прямоугольник 5">
            <a:extLst>
              <a:ext uri="{FF2B5EF4-FFF2-40B4-BE49-F238E27FC236}">
                <a16:creationId xmlns:a16="http://schemas.microsoft.com/office/drawing/2014/main" id="{77C2267D-E11A-43DC-9C43-3B25C94B7B75}"/>
              </a:ext>
            </a:extLst>
          </p:cNvPr>
          <p:cNvSpPr/>
          <p:nvPr/>
        </p:nvSpPr>
        <p:spPr>
          <a:xfrm>
            <a:off x="2941156" y="1117524"/>
            <a:ext cx="2121901" cy="461665"/>
          </a:xfrm>
          <a:prstGeom prst="rect">
            <a:avLst/>
          </a:prstGeom>
        </p:spPr>
        <p:txBody>
          <a:bodyPr wrap="square">
            <a:spAutoFit/>
          </a:bodyPr>
          <a:lstStyle/>
          <a:p>
            <a:r>
              <a:rPr lang="en-US" sz="2400" b="1" dirty="0">
                <a:solidFill>
                  <a:srgbClr val="2C3E50"/>
                </a:solidFill>
                <a:latin typeface="HelveticaLTPro-Bold"/>
              </a:rPr>
              <a:t>Trip itinerary</a:t>
            </a:r>
            <a:endParaRPr lang="ru-RU" sz="2400" b="1" dirty="0">
              <a:solidFill>
                <a:srgbClr val="2C3E50"/>
              </a:solidFill>
              <a:latin typeface="HelveticaLTPro-Bold"/>
            </a:endParaRPr>
          </a:p>
        </p:txBody>
      </p:sp>
      <p:sp>
        <p:nvSpPr>
          <p:cNvPr id="8" name="Прямоугольник: скругленные углы 7">
            <a:extLst>
              <a:ext uri="{FF2B5EF4-FFF2-40B4-BE49-F238E27FC236}">
                <a16:creationId xmlns:a16="http://schemas.microsoft.com/office/drawing/2014/main" id="{B7F81404-B4A4-4A1E-B93D-4EE287632EF3}"/>
              </a:ext>
            </a:extLst>
          </p:cNvPr>
          <p:cNvSpPr/>
          <p:nvPr/>
        </p:nvSpPr>
        <p:spPr>
          <a:xfrm>
            <a:off x="666956" y="7586550"/>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Duration:</a:t>
            </a:r>
          </a:p>
          <a:p>
            <a:pPr algn="ctr"/>
            <a:r>
              <a:rPr lang="en-US" sz="1600" b="1" dirty="0">
                <a:solidFill>
                  <a:srgbClr val="4F475F"/>
                </a:solidFill>
                <a:latin typeface="Segoe UI Variable Small" pitchFamily="2" charset="0"/>
              </a:rPr>
              <a:t>2 days/1 night</a:t>
            </a:r>
            <a:endParaRPr lang="ru-RU" sz="1600" b="1" dirty="0">
              <a:solidFill>
                <a:srgbClr val="4F475F"/>
              </a:solidFill>
              <a:latin typeface="Segoe UI Variable Small" pitchFamily="2" charset="0"/>
            </a:endParaRPr>
          </a:p>
        </p:txBody>
      </p:sp>
      <p:sp>
        <p:nvSpPr>
          <p:cNvPr id="15" name="Прямоугольник: скругленные углы 14">
            <a:extLst>
              <a:ext uri="{FF2B5EF4-FFF2-40B4-BE49-F238E27FC236}">
                <a16:creationId xmlns:a16="http://schemas.microsoft.com/office/drawing/2014/main" id="{9E77306D-D151-4F7D-9FD9-D0138734E391}"/>
              </a:ext>
            </a:extLst>
          </p:cNvPr>
          <p:cNvSpPr/>
          <p:nvPr/>
        </p:nvSpPr>
        <p:spPr>
          <a:xfrm>
            <a:off x="666955" y="8534920"/>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Total distance:</a:t>
            </a:r>
          </a:p>
          <a:p>
            <a:pPr algn="ctr"/>
            <a:r>
              <a:rPr lang="en-US" sz="1600" b="1" dirty="0">
                <a:solidFill>
                  <a:srgbClr val="4F475F"/>
                </a:solidFill>
                <a:latin typeface="Segoe UI Variable Small" pitchFamily="2" charset="0"/>
              </a:rPr>
              <a:t>More than 800 km</a:t>
            </a:r>
            <a:endParaRPr lang="ru-RU" sz="1600" b="1" dirty="0">
              <a:solidFill>
                <a:srgbClr val="4F475F"/>
              </a:solidFill>
              <a:latin typeface="Segoe UI Variable Small" pitchFamily="2" charset="0"/>
            </a:endParaRPr>
          </a:p>
        </p:txBody>
      </p:sp>
      <p:sp>
        <p:nvSpPr>
          <p:cNvPr id="16" name="Прямоугольник: скругленные углы 15">
            <a:extLst>
              <a:ext uri="{FF2B5EF4-FFF2-40B4-BE49-F238E27FC236}">
                <a16:creationId xmlns:a16="http://schemas.microsoft.com/office/drawing/2014/main" id="{B1493535-CAFD-4109-88B1-3478210E563B}"/>
              </a:ext>
            </a:extLst>
          </p:cNvPr>
          <p:cNvSpPr/>
          <p:nvPr/>
        </p:nvSpPr>
        <p:spPr>
          <a:xfrm>
            <a:off x="4385853" y="7586550"/>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Tour season:</a:t>
            </a:r>
          </a:p>
          <a:p>
            <a:pPr algn="ctr"/>
            <a:r>
              <a:rPr lang="en-US" sz="1600" b="1" dirty="0">
                <a:solidFill>
                  <a:srgbClr val="4F475F"/>
                </a:solidFill>
                <a:latin typeface="Segoe UI Variable Small" pitchFamily="2" charset="0"/>
              </a:rPr>
              <a:t>Year-round</a:t>
            </a:r>
            <a:endParaRPr lang="ru-RU" sz="1600" b="1" dirty="0">
              <a:solidFill>
                <a:srgbClr val="4F475F"/>
              </a:solidFill>
              <a:latin typeface="Segoe UI Variable Small" pitchFamily="2" charset="0"/>
            </a:endParaRPr>
          </a:p>
        </p:txBody>
      </p:sp>
      <p:sp>
        <p:nvSpPr>
          <p:cNvPr id="17" name="Прямоугольник: скругленные углы 16">
            <a:extLst>
              <a:ext uri="{FF2B5EF4-FFF2-40B4-BE49-F238E27FC236}">
                <a16:creationId xmlns:a16="http://schemas.microsoft.com/office/drawing/2014/main" id="{59717791-03B0-4E88-BF53-9C5B4A0DDAAC}"/>
              </a:ext>
            </a:extLst>
          </p:cNvPr>
          <p:cNvSpPr/>
          <p:nvPr/>
        </p:nvSpPr>
        <p:spPr>
          <a:xfrm>
            <a:off x="4385853" y="8501919"/>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Meals:</a:t>
            </a:r>
          </a:p>
          <a:p>
            <a:pPr algn="ctr"/>
            <a:r>
              <a:rPr lang="en-US" sz="1600" b="1" dirty="0">
                <a:solidFill>
                  <a:srgbClr val="4F475F"/>
                </a:solidFill>
                <a:latin typeface="Segoe UI Variable Small" pitchFamily="2" charset="0"/>
              </a:rPr>
              <a:t>4 times</a:t>
            </a:r>
            <a:endParaRPr lang="ru-RU" sz="1600" b="1" dirty="0">
              <a:solidFill>
                <a:srgbClr val="4F475F"/>
              </a:solidFill>
              <a:latin typeface="Segoe UI Variable Small" pitchFamily="2" charset="0"/>
            </a:endParaRPr>
          </a:p>
        </p:txBody>
      </p:sp>
      <p:sp>
        <p:nvSpPr>
          <p:cNvPr id="22" name="Прямоугольник: скругленные углы 21">
            <a:extLst>
              <a:ext uri="{FF2B5EF4-FFF2-40B4-BE49-F238E27FC236}">
                <a16:creationId xmlns:a16="http://schemas.microsoft.com/office/drawing/2014/main" id="{FD360294-A8DC-4EAE-B849-DB35D06A0EFB}"/>
              </a:ext>
            </a:extLst>
          </p:cNvPr>
          <p:cNvSpPr/>
          <p:nvPr/>
        </p:nvSpPr>
        <p:spPr>
          <a:xfrm>
            <a:off x="2566374" y="9489383"/>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Transport:</a:t>
            </a:r>
          </a:p>
          <a:p>
            <a:pPr algn="ctr"/>
            <a:r>
              <a:rPr lang="en-US" sz="1600" b="1" dirty="0">
                <a:solidFill>
                  <a:srgbClr val="4F475F"/>
                </a:solidFill>
                <a:latin typeface="Segoe UI Variable Small" pitchFamily="2" charset="0"/>
              </a:rPr>
              <a:t>Off-road vehicle 4x4</a:t>
            </a:r>
            <a:endParaRPr lang="ru-RU" sz="1600" b="1" dirty="0">
              <a:solidFill>
                <a:srgbClr val="4F475F"/>
              </a:solidFill>
              <a:latin typeface="Segoe UI Variable Small" pitchFamily="2" charset="0"/>
            </a:endParaRPr>
          </a:p>
        </p:txBody>
      </p:sp>
      <p:cxnSp>
        <p:nvCxnSpPr>
          <p:cNvPr id="25" name="Прямая соединительная линия 24">
            <a:extLst>
              <a:ext uri="{FF2B5EF4-FFF2-40B4-BE49-F238E27FC236}">
                <a16:creationId xmlns:a16="http://schemas.microsoft.com/office/drawing/2014/main" id="{E5F8ABF7-1A41-4826-8BD8-F10FBF3787FA}"/>
              </a:ext>
            </a:extLst>
          </p:cNvPr>
          <p:cNvCxnSpPr/>
          <p:nvPr/>
        </p:nvCxnSpPr>
        <p:spPr>
          <a:xfrm>
            <a:off x="0" y="1010737"/>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3538906D-31DB-4310-8937-D3BCAF5110DF}"/>
              </a:ext>
            </a:extLst>
          </p:cNvPr>
          <p:cNvPicPr>
            <a:picLocks noChangeAspect="1"/>
          </p:cNvPicPr>
          <p:nvPr/>
        </p:nvPicPr>
        <p:blipFill>
          <a:blip r:embed="rId3"/>
          <a:stretch>
            <a:fillRect/>
          </a:stretch>
        </p:blipFill>
        <p:spPr>
          <a:xfrm>
            <a:off x="1551575" y="1713031"/>
            <a:ext cx="4456523" cy="5677931"/>
          </a:xfrm>
          <a:prstGeom prst="rect">
            <a:avLst/>
          </a:prstGeom>
        </p:spPr>
      </p:pic>
    </p:spTree>
    <p:extLst>
      <p:ext uri="{BB962C8B-B14F-4D97-AF65-F5344CB8AC3E}">
        <p14:creationId xmlns:p14="http://schemas.microsoft.com/office/powerpoint/2010/main" val="31511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9934783-C749-41C7-8C39-EC1F2F20D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sp>
        <p:nvSpPr>
          <p:cNvPr id="5" name="TextBox 4">
            <a:extLst>
              <a:ext uri="{FF2B5EF4-FFF2-40B4-BE49-F238E27FC236}">
                <a16:creationId xmlns:a16="http://schemas.microsoft.com/office/drawing/2014/main" id="{BEFB03D2-2551-4A88-A803-D08855A20401}"/>
              </a:ext>
            </a:extLst>
          </p:cNvPr>
          <p:cNvSpPr txBox="1"/>
          <p:nvPr/>
        </p:nvSpPr>
        <p:spPr>
          <a:xfrm>
            <a:off x="533716" y="1224338"/>
            <a:ext cx="6492240" cy="338554"/>
          </a:xfrm>
          <a:prstGeom prst="rect">
            <a:avLst/>
          </a:prstGeom>
          <a:solidFill>
            <a:srgbClr val="15527D"/>
          </a:solidFill>
        </p:spPr>
        <p:txBody>
          <a:bodyPr wrap="square" rtlCol="0">
            <a:spAutoFit/>
          </a:bodyPr>
          <a:lstStyle/>
          <a:p>
            <a:r>
              <a:rPr lang="en-US" sz="1600" dirty="0">
                <a:solidFill>
                  <a:schemeClr val="bg1"/>
                </a:solidFill>
                <a:latin typeface="Segoe UI Variable Small" pitchFamily="2" charset="0"/>
              </a:rPr>
              <a:t>Day 1: Nukus - </a:t>
            </a:r>
            <a:r>
              <a:rPr lang="en-US" sz="1600" dirty="0" err="1">
                <a:solidFill>
                  <a:schemeClr val="bg1"/>
                </a:solidFill>
                <a:latin typeface="Segoe UI Variable Small" pitchFamily="2" charset="0"/>
              </a:rPr>
              <a:t>Muynak</a:t>
            </a:r>
            <a:r>
              <a:rPr lang="en-US" sz="1600" dirty="0">
                <a:solidFill>
                  <a:schemeClr val="bg1"/>
                </a:solidFill>
                <a:latin typeface="Segoe UI Variable Small" pitchFamily="2" charset="0"/>
              </a:rPr>
              <a:t> - </a:t>
            </a:r>
            <a:r>
              <a:rPr lang="en-US" sz="1600" dirty="0" err="1">
                <a:solidFill>
                  <a:schemeClr val="bg1"/>
                </a:solidFill>
                <a:latin typeface="Segoe UI Variable Small" pitchFamily="2" charset="0"/>
              </a:rPr>
              <a:t>Ustyurt</a:t>
            </a:r>
            <a:r>
              <a:rPr lang="en-US" sz="1600" dirty="0">
                <a:solidFill>
                  <a:schemeClr val="bg1"/>
                </a:solidFill>
                <a:latin typeface="Segoe UI Variable Small" pitchFamily="2" charset="0"/>
              </a:rPr>
              <a:t> Plateau - Aral Sea</a:t>
            </a:r>
            <a:endParaRPr lang="ru-RU" sz="1600" u="sng" dirty="0">
              <a:solidFill>
                <a:schemeClr val="bg1"/>
              </a:solidFill>
              <a:latin typeface="Segoe UI Variable Small" pitchFamily="2" charset="0"/>
            </a:endParaRPr>
          </a:p>
        </p:txBody>
      </p:sp>
      <p:sp>
        <p:nvSpPr>
          <p:cNvPr id="6" name="Прямоугольник: скругленные углы 5">
            <a:extLst>
              <a:ext uri="{FF2B5EF4-FFF2-40B4-BE49-F238E27FC236}">
                <a16:creationId xmlns:a16="http://schemas.microsoft.com/office/drawing/2014/main" id="{DE7D4469-1F7E-4207-8919-C44A9B7AFB03}"/>
              </a:ext>
            </a:extLst>
          </p:cNvPr>
          <p:cNvSpPr/>
          <p:nvPr/>
        </p:nvSpPr>
        <p:spPr>
          <a:xfrm>
            <a:off x="533716" y="1636763"/>
            <a:ext cx="6492240" cy="607599"/>
          </a:xfrm>
          <a:prstGeom prst="roundRect">
            <a:avLst/>
          </a:prstGeom>
          <a:solidFill>
            <a:srgbClr val="EBEE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4F475F"/>
                </a:solidFill>
              </a:rPr>
              <a:t>Start point:</a:t>
            </a:r>
            <a:endParaRPr lang="ru-RU" dirty="0">
              <a:solidFill>
                <a:srgbClr val="4F475F"/>
              </a:solidFill>
            </a:endParaRPr>
          </a:p>
        </p:txBody>
      </p:sp>
      <p:pic>
        <p:nvPicPr>
          <p:cNvPr id="11" name="Рисунок 10">
            <a:extLst>
              <a:ext uri="{FF2B5EF4-FFF2-40B4-BE49-F238E27FC236}">
                <a16:creationId xmlns:a16="http://schemas.microsoft.com/office/drawing/2014/main" id="{163A30B5-8F06-4691-A016-CCCCB3704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95378" y="1807226"/>
            <a:ext cx="128361" cy="207714"/>
          </a:xfrm>
          <a:prstGeom prst="rect">
            <a:avLst/>
          </a:prstGeom>
        </p:spPr>
      </p:pic>
      <p:sp>
        <p:nvSpPr>
          <p:cNvPr id="12" name="TextBox 11">
            <a:extLst>
              <a:ext uri="{FF2B5EF4-FFF2-40B4-BE49-F238E27FC236}">
                <a16:creationId xmlns:a16="http://schemas.microsoft.com/office/drawing/2014/main" id="{06D66814-DACA-4C5F-AF4C-80F5F5AA3612}"/>
              </a:ext>
            </a:extLst>
          </p:cNvPr>
          <p:cNvSpPr txBox="1"/>
          <p:nvPr/>
        </p:nvSpPr>
        <p:spPr>
          <a:xfrm>
            <a:off x="2623739" y="1805955"/>
            <a:ext cx="3937468" cy="307777"/>
          </a:xfrm>
          <a:prstGeom prst="rect">
            <a:avLst/>
          </a:prstGeom>
          <a:noFill/>
        </p:spPr>
        <p:txBody>
          <a:bodyPr wrap="square" rtlCol="0">
            <a:spAutoFit/>
          </a:bodyPr>
          <a:lstStyle/>
          <a:p>
            <a:r>
              <a:rPr lang="en-US" sz="1400" dirty="0">
                <a:solidFill>
                  <a:srgbClr val="4F475F"/>
                </a:solidFill>
              </a:rPr>
              <a:t>Nukus city (Railway Station, Airport, Hotel, etc.)</a:t>
            </a:r>
            <a:endParaRPr lang="ru-RU" sz="1400" dirty="0">
              <a:solidFill>
                <a:srgbClr val="4F475F"/>
              </a:solidFill>
            </a:endParaRPr>
          </a:p>
        </p:txBody>
      </p:sp>
      <p:sp>
        <p:nvSpPr>
          <p:cNvPr id="15" name="Прямоугольник 14">
            <a:extLst>
              <a:ext uri="{FF2B5EF4-FFF2-40B4-BE49-F238E27FC236}">
                <a16:creationId xmlns:a16="http://schemas.microsoft.com/office/drawing/2014/main" id="{CFDDBFC6-F7F5-4E6F-AD4B-3FE32E3A94DB}"/>
              </a:ext>
            </a:extLst>
          </p:cNvPr>
          <p:cNvSpPr/>
          <p:nvPr/>
        </p:nvSpPr>
        <p:spPr>
          <a:xfrm>
            <a:off x="452437" y="2260172"/>
            <a:ext cx="6573519" cy="3416320"/>
          </a:xfrm>
          <a:prstGeom prst="rect">
            <a:avLst/>
          </a:prstGeom>
        </p:spPr>
        <p:txBody>
          <a:bodyPr wrap="square">
            <a:spAutoFit/>
          </a:bodyPr>
          <a:lstStyle/>
          <a:p>
            <a:r>
              <a:rPr lang="en-US" sz="1200" dirty="0">
                <a:solidFill>
                  <a:srgbClr val="4F475F"/>
                </a:solidFill>
                <a:latin typeface="Segoe UI Variable Small" pitchFamily="2" charset="0"/>
              </a:rPr>
              <a:t>This tour promises unforgettable experiences, immersion in history and unique nature, as well as cozy nights in yurts. Visit the Aral Sea and its surroundings feeling the magic of this area.</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08:30 The extreme tour begins with departure from Nukus. </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11:30 Excursion to the Ship Cemetery, a place covered with the history of violent ships on the Aral Sea. Visit to the </a:t>
            </a:r>
            <a:r>
              <a:rPr lang="en-US" sz="1200" dirty="0" err="1">
                <a:solidFill>
                  <a:srgbClr val="4F475F"/>
                </a:solidFill>
                <a:latin typeface="Segoe UI Variable Small" pitchFamily="2" charset="0"/>
              </a:rPr>
              <a:t>Muynak</a:t>
            </a:r>
            <a:r>
              <a:rPr lang="en-US" sz="1200" dirty="0">
                <a:solidFill>
                  <a:srgbClr val="4F475F"/>
                </a:solidFill>
                <a:latin typeface="Segoe UI Variable Small" pitchFamily="2" charset="0"/>
              </a:rPr>
              <a:t> State Museum of Local Lore, and the museum dedicated to the memory of the Aral Sea. According to the museum's program, you can watch a documentary video about the history of the Aral Sea and the life of </a:t>
            </a:r>
            <a:r>
              <a:rPr lang="en-US" sz="1200" dirty="0" err="1">
                <a:solidFill>
                  <a:srgbClr val="4F475F"/>
                </a:solidFill>
                <a:latin typeface="Segoe UI Variable Small" pitchFamily="2" charset="0"/>
              </a:rPr>
              <a:t>Muynak</a:t>
            </a:r>
            <a:r>
              <a:rPr lang="en-US" sz="1200" dirty="0">
                <a:solidFill>
                  <a:srgbClr val="4F475F"/>
                </a:solidFill>
                <a:latin typeface="Segoe UI Variable Small" pitchFamily="2" charset="0"/>
              </a:rPr>
              <a:t>.</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13:00 Lunch in a cozy Guest house, where you will taste hot dishes from local cuisine.</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14:00 Continuation of the tour through the bottom of the bygone Aral Sea to the </a:t>
            </a:r>
            <a:r>
              <a:rPr lang="en-US" sz="1200" dirty="0" err="1">
                <a:solidFill>
                  <a:srgbClr val="4F475F"/>
                </a:solidFill>
                <a:latin typeface="Segoe UI Variable Small" pitchFamily="2" charset="0"/>
              </a:rPr>
              <a:t>Ustyurt</a:t>
            </a:r>
            <a:r>
              <a:rPr lang="en-US" sz="1200" dirty="0">
                <a:solidFill>
                  <a:srgbClr val="4F475F"/>
                </a:solidFill>
                <a:latin typeface="Segoe UI Variable Small" pitchFamily="2" charset="0"/>
              </a:rPr>
              <a:t> plateau. Along the way, we can capture a view of the unique landscape, including the majestic canyons of </a:t>
            </a:r>
            <a:r>
              <a:rPr lang="en-US" sz="1200" dirty="0" err="1">
                <a:solidFill>
                  <a:srgbClr val="4F475F"/>
                </a:solidFill>
                <a:latin typeface="Segoe UI Variable Small" pitchFamily="2" charset="0"/>
              </a:rPr>
              <a:t>Ustyurt</a:t>
            </a:r>
            <a:r>
              <a:rPr lang="en-US" sz="1200" dirty="0">
                <a:solidFill>
                  <a:srgbClr val="4F475F"/>
                </a:solidFill>
                <a:latin typeface="Segoe UI Variable Small" pitchFamily="2" charset="0"/>
              </a:rPr>
              <a:t>, on a photo camera. On the </a:t>
            </a:r>
            <a:r>
              <a:rPr lang="en-US" sz="1200" dirty="0" err="1">
                <a:solidFill>
                  <a:srgbClr val="4F475F"/>
                </a:solidFill>
                <a:latin typeface="Segoe UI Variable Small" pitchFamily="2" charset="0"/>
              </a:rPr>
              <a:t>Ustyurt</a:t>
            </a:r>
            <a:r>
              <a:rPr lang="en-US" sz="1200" dirty="0">
                <a:solidFill>
                  <a:srgbClr val="4F475F"/>
                </a:solidFill>
                <a:latin typeface="Segoe UI Variable Small" pitchFamily="2" charset="0"/>
              </a:rPr>
              <a:t> Plateau we will get a lot of information about antiquity and a short stop at the cemetery of nomads.</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17:00 The journey continues on the shores of the Aral Sea, where there is an opportunity to swim in the sea (in season), walk along the shore collecting shells.18:00 End of the day in a cozy yurt camp on the shore of the Aral Sea. Dinner in a traditional setting and a night in a cozy yurt will create a unique atmosphere. The camp has a shower with clean fresh water and a restroom.</a:t>
            </a:r>
            <a:endParaRPr lang="ru-RU" sz="1200" dirty="0">
              <a:solidFill>
                <a:srgbClr val="4F475F"/>
              </a:solidFill>
              <a:latin typeface="Segoe UI Variable Small" pitchFamily="2" charset="0"/>
            </a:endParaRPr>
          </a:p>
        </p:txBody>
      </p:sp>
      <p:sp>
        <p:nvSpPr>
          <p:cNvPr id="17" name="Прямоугольник 16">
            <a:extLst>
              <a:ext uri="{FF2B5EF4-FFF2-40B4-BE49-F238E27FC236}">
                <a16:creationId xmlns:a16="http://schemas.microsoft.com/office/drawing/2014/main" id="{CE34EB9B-5D80-4521-9A27-432C8E0C8C5B}"/>
              </a:ext>
            </a:extLst>
          </p:cNvPr>
          <p:cNvSpPr/>
          <p:nvPr/>
        </p:nvSpPr>
        <p:spPr>
          <a:xfrm>
            <a:off x="452437" y="6407836"/>
            <a:ext cx="6573518" cy="3970318"/>
          </a:xfrm>
          <a:prstGeom prst="rect">
            <a:avLst/>
          </a:prstGeom>
        </p:spPr>
        <p:txBody>
          <a:bodyPr wrap="square">
            <a:spAutoFit/>
          </a:bodyPr>
          <a:lstStyle/>
          <a:p>
            <a:r>
              <a:rPr lang="en-US" sz="1200" dirty="0">
                <a:solidFill>
                  <a:srgbClr val="4F475F"/>
                </a:solidFill>
                <a:latin typeface="Segoe UI Variable Small" pitchFamily="2" charset="0"/>
              </a:rPr>
              <a:t>05:00-07:00 The second day meets with sunrise over the sea. This magical sight will immerse you in the atmosphere of an amazing morning. After that, a delicious breakfast awaits us, which will give energy for the whole day ahead.</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07:00-08:00 Breakfast and preparation for departure.</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08:00 We will make the return trip through the historical settlements from a different angle. The program includes a visit to </a:t>
            </a:r>
            <a:r>
              <a:rPr lang="en-US" sz="1200" dirty="0" err="1">
                <a:solidFill>
                  <a:srgbClr val="4F475F"/>
                </a:solidFill>
                <a:latin typeface="Segoe UI Variable Small" pitchFamily="2" charset="0"/>
              </a:rPr>
              <a:t>Kurgancha</a:t>
            </a:r>
            <a:r>
              <a:rPr lang="en-US" sz="1200" dirty="0">
                <a:solidFill>
                  <a:srgbClr val="4F475F"/>
                </a:solidFill>
                <a:latin typeface="Segoe UI Variable Small" pitchFamily="2" charset="0"/>
              </a:rPr>
              <a:t>–kala (XII-XIV centuries), a fortified trading post on the Great Silk Road.</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10:30 The next stop is in the village of Kubla-</a:t>
            </a:r>
            <a:r>
              <a:rPr lang="en-US" sz="1200" dirty="0" err="1">
                <a:solidFill>
                  <a:srgbClr val="4F475F"/>
                </a:solidFill>
                <a:latin typeface="Segoe UI Variable Small" pitchFamily="2" charset="0"/>
              </a:rPr>
              <a:t>Ustyurt</a:t>
            </a:r>
            <a:r>
              <a:rPr lang="en-US" sz="1200" dirty="0">
                <a:solidFill>
                  <a:srgbClr val="4F475F"/>
                </a:solidFill>
                <a:latin typeface="Segoe UI Variable Small" pitchFamily="2" charset="0"/>
              </a:rPr>
              <a:t>, a small town built during the Soviet era. Here you will get information about the past life of the region. On the runway built during the Soviet period, you will capture an interesting building on a photo camera against the background of a rural landscape.</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12:00 Guided tour of the old lighthouse, where the fire pointed the way to the village of Urga. We go down a steep descent to the abandoned fishing village of Urga near Lake </a:t>
            </a:r>
            <a:r>
              <a:rPr lang="en-US" sz="1200" dirty="0" err="1">
                <a:solidFill>
                  <a:srgbClr val="4F475F"/>
                </a:solidFill>
                <a:latin typeface="Segoe UI Variable Small" pitchFamily="2" charset="0"/>
              </a:rPr>
              <a:t>Sudochie.This</a:t>
            </a:r>
            <a:r>
              <a:rPr lang="en-US" sz="1200" dirty="0">
                <a:solidFill>
                  <a:srgbClr val="4F475F"/>
                </a:solidFill>
                <a:latin typeface="Segoe UI Variable Small" pitchFamily="2" charset="0"/>
              </a:rPr>
              <a:t> lake is a stopover for migratory birds such as pink flamingos, pelicans, ducks, geese and swans.</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14:30 Lunch at a local cafe in </a:t>
            </a:r>
            <a:r>
              <a:rPr lang="en-US" sz="1200" dirty="0" err="1">
                <a:solidFill>
                  <a:srgbClr val="4F475F"/>
                </a:solidFill>
                <a:latin typeface="Segoe UI Variable Small" pitchFamily="2" charset="0"/>
              </a:rPr>
              <a:t>Kungrad</a:t>
            </a:r>
            <a:r>
              <a:rPr lang="en-US" sz="1200" dirty="0">
                <a:solidFill>
                  <a:srgbClr val="4F475F"/>
                </a:solidFill>
                <a:latin typeface="Segoe UI Variable Small" pitchFamily="2" charset="0"/>
              </a:rPr>
              <a:t>.</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16:00 We will continue our journey with a visit to the historical and sacred complex of </a:t>
            </a:r>
            <a:r>
              <a:rPr lang="en-US" sz="1200" dirty="0" err="1">
                <a:solidFill>
                  <a:srgbClr val="4F475F"/>
                </a:solidFill>
                <a:latin typeface="Segoe UI Variable Small" pitchFamily="2" charset="0"/>
              </a:rPr>
              <a:t>Mizdakhan</a:t>
            </a:r>
            <a:r>
              <a:rPr lang="en-US" sz="1200" dirty="0">
                <a:solidFill>
                  <a:srgbClr val="4F475F"/>
                </a:solidFill>
                <a:latin typeface="Segoe UI Variable Small" pitchFamily="2" charset="0"/>
              </a:rPr>
              <a:t> (IV-II BC, XIII-XVI AD). Here we will see several interesting mausoleums, such as </a:t>
            </a:r>
            <a:r>
              <a:rPr lang="en-US" sz="1200" dirty="0" err="1">
                <a:solidFill>
                  <a:srgbClr val="4F475F"/>
                </a:solidFill>
                <a:latin typeface="Segoe UI Variable Small" pitchFamily="2" charset="0"/>
              </a:rPr>
              <a:t>Mazlumkhan</a:t>
            </a:r>
            <a:r>
              <a:rPr lang="en-US" sz="1200" dirty="0">
                <a:solidFill>
                  <a:srgbClr val="4F475F"/>
                </a:solidFill>
                <a:latin typeface="Segoe UI Variable Small" pitchFamily="2" charset="0"/>
              </a:rPr>
              <a:t> Sulu, Khalifa </a:t>
            </a:r>
            <a:r>
              <a:rPr lang="en-US" sz="1200" dirty="0" err="1">
                <a:solidFill>
                  <a:srgbClr val="4F475F"/>
                </a:solidFill>
                <a:latin typeface="Segoe UI Variable Small" pitchFamily="2" charset="0"/>
              </a:rPr>
              <a:t>Yerezhep</a:t>
            </a:r>
            <a:r>
              <a:rPr lang="en-US" sz="1200" dirty="0">
                <a:solidFill>
                  <a:srgbClr val="4F475F"/>
                </a:solidFill>
                <a:latin typeface="Segoe UI Variable Small" pitchFamily="2" charset="0"/>
              </a:rPr>
              <a:t>, </a:t>
            </a:r>
            <a:r>
              <a:rPr lang="en-US" sz="1200" dirty="0" err="1">
                <a:solidFill>
                  <a:srgbClr val="4F475F"/>
                </a:solidFill>
                <a:latin typeface="Segoe UI Variable Small" pitchFamily="2" charset="0"/>
              </a:rPr>
              <a:t>Shamun</a:t>
            </a:r>
            <a:r>
              <a:rPr lang="en-US" sz="1200" dirty="0">
                <a:solidFill>
                  <a:srgbClr val="4F475F"/>
                </a:solidFill>
                <a:latin typeface="Segoe UI Variable Small" pitchFamily="2" charset="0"/>
              </a:rPr>
              <a:t> Nabi, as well as </a:t>
            </a:r>
            <a:r>
              <a:rPr lang="en-US" sz="1200" dirty="0" err="1">
                <a:solidFill>
                  <a:srgbClr val="4F475F"/>
                </a:solidFill>
                <a:latin typeface="Segoe UI Variable Small" pitchFamily="2" charset="0"/>
              </a:rPr>
              <a:t>Giaur</a:t>
            </a:r>
            <a:r>
              <a:rPr lang="en-US" sz="1200" dirty="0">
                <a:solidFill>
                  <a:srgbClr val="4F475F"/>
                </a:solidFill>
                <a:latin typeface="Segoe UI Variable Small" pitchFamily="2" charset="0"/>
              </a:rPr>
              <a:t>-kala, a settlement of the Zoroastrian era (IV-III BC</a:t>
            </a:r>
            <a:endParaRPr lang="ru-RU" sz="1200" dirty="0">
              <a:solidFill>
                <a:srgbClr val="4F475F"/>
              </a:solidFill>
              <a:latin typeface="Segoe UI Variable Small" pitchFamily="2" charset="0"/>
            </a:endParaRPr>
          </a:p>
          <a:p>
            <a:r>
              <a:rPr lang="en-US" sz="1200" dirty="0">
                <a:solidFill>
                  <a:srgbClr val="4F475F"/>
                </a:solidFill>
                <a:latin typeface="Segoe UI Variable Small" pitchFamily="2" charset="0"/>
              </a:rPr>
              <a:t>17:30 We finish our extreme tour to the city of Nukus.</a:t>
            </a:r>
            <a:endParaRPr lang="ru-RU" sz="1200" dirty="0">
              <a:solidFill>
                <a:srgbClr val="4F475F"/>
              </a:solidFill>
              <a:latin typeface="Segoe UI Variable Small" pitchFamily="2" charset="0"/>
            </a:endParaRPr>
          </a:p>
        </p:txBody>
      </p:sp>
      <p:sp>
        <p:nvSpPr>
          <p:cNvPr id="20" name="TextBox 19">
            <a:extLst>
              <a:ext uri="{FF2B5EF4-FFF2-40B4-BE49-F238E27FC236}">
                <a16:creationId xmlns:a16="http://schemas.microsoft.com/office/drawing/2014/main" id="{1F7CFD99-AB9F-4C3C-9DC3-9682FC482C9A}"/>
              </a:ext>
            </a:extLst>
          </p:cNvPr>
          <p:cNvSpPr txBox="1"/>
          <p:nvPr/>
        </p:nvSpPr>
        <p:spPr>
          <a:xfrm>
            <a:off x="533716" y="5823061"/>
            <a:ext cx="6492240" cy="584775"/>
          </a:xfrm>
          <a:prstGeom prst="rect">
            <a:avLst/>
          </a:prstGeom>
          <a:solidFill>
            <a:srgbClr val="15527D"/>
          </a:solidFill>
        </p:spPr>
        <p:txBody>
          <a:bodyPr wrap="square" rtlCol="0">
            <a:spAutoFit/>
          </a:bodyPr>
          <a:lstStyle/>
          <a:p>
            <a:r>
              <a:rPr lang="en-US" sz="1600" dirty="0">
                <a:solidFill>
                  <a:schemeClr val="bg1"/>
                </a:solidFill>
                <a:latin typeface="Segoe UI Variable Small" pitchFamily="2" charset="0"/>
              </a:rPr>
              <a:t>Day 2: Aral Sea - </a:t>
            </a:r>
            <a:r>
              <a:rPr lang="en-US" sz="1600" dirty="0" err="1">
                <a:solidFill>
                  <a:schemeClr val="bg1"/>
                </a:solidFill>
                <a:latin typeface="Segoe UI Variable Small" pitchFamily="2" charset="0"/>
              </a:rPr>
              <a:t>Sudochie</a:t>
            </a:r>
            <a:r>
              <a:rPr lang="en-US" sz="1600" dirty="0">
                <a:solidFill>
                  <a:schemeClr val="bg1"/>
                </a:solidFill>
                <a:latin typeface="Segoe UI Variable Small" pitchFamily="2" charset="0"/>
              </a:rPr>
              <a:t> Lake - </a:t>
            </a:r>
            <a:r>
              <a:rPr lang="en-US" sz="1600" dirty="0" err="1">
                <a:solidFill>
                  <a:schemeClr val="bg1"/>
                </a:solidFill>
                <a:latin typeface="Segoe UI Variable Small" pitchFamily="2" charset="0"/>
              </a:rPr>
              <a:t>Kungrad</a:t>
            </a:r>
            <a:r>
              <a:rPr lang="en-US" sz="1600" dirty="0">
                <a:solidFill>
                  <a:schemeClr val="bg1"/>
                </a:solidFill>
                <a:latin typeface="Segoe UI Variable Small" pitchFamily="2" charset="0"/>
              </a:rPr>
              <a:t> - </a:t>
            </a:r>
            <a:r>
              <a:rPr lang="en-US" sz="1600" dirty="0" err="1">
                <a:solidFill>
                  <a:schemeClr val="bg1"/>
                </a:solidFill>
                <a:latin typeface="Segoe UI Variable Small" pitchFamily="2" charset="0"/>
              </a:rPr>
              <a:t>Mizdakhan</a:t>
            </a:r>
            <a:r>
              <a:rPr lang="en-US" sz="1600" dirty="0">
                <a:solidFill>
                  <a:schemeClr val="bg1"/>
                </a:solidFill>
                <a:latin typeface="Segoe UI Variable Small" pitchFamily="2" charset="0"/>
              </a:rPr>
              <a:t> Necropolis - Gaur Kala - Nukus</a:t>
            </a:r>
            <a:endParaRPr lang="ru-RU" sz="1600" dirty="0">
              <a:solidFill>
                <a:schemeClr val="bg1"/>
              </a:solidFill>
              <a:latin typeface="Segoe UI Variable Small" pitchFamily="2" charset="0"/>
            </a:endParaRPr>
          </a:p>
        </p:txBody>
      </p:sp>
      <p:cxnSp>
        <p:nvCxnSpPr>
          <p:cNvPr id="22" name="Прямая соединительная линия 21">
            <a:extLst>
              <a:ext uri="{FF2B5EF4-FFF2-40B4-BE49-F238E27FC236}">
                <a16:creationId xmlns:a16="http://schemas.microsoft.com/office/drawing/2014/main" id="{E0EBBD28-2420-4C66-AB22-2B1D50E98013}"/>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6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A6FE787-606C-426C-9700-1E148BAD8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5" name="Прямая соединительная линия 4">
            <a:extLst>
              <a:ext uri="{FF2B5EF4-FFF2-40B4-BE49-F238E27FC236}">
                <a16:creationId xmlns:a16="http://schemas.microsoft.com/office/drawing/2014/main" id="{E79FD9C5-427F-4782-AF6F-AB61E546641E}"/>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F5F8E741-D071-438C-BF01-92C4C0E66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280" y="4252412"/>
            <a:ext cx="3782921" cy="2508368"/>
          </a:xfrm>
          <a:prstGeom prst="rect">
            <a:avLst/>
          </a:prstGeom>
        </p:spPr>
      </p:pic>
      <p:pic>
        <p:nvPicPr>
          <p:cNvPr id="7" name="Рисунок 6">
            <a:extLst>
              <a:ext uri="{FF2B5EF4-FFF2-40B4-BE49-F238E27FC236}">
                <a16:creationId xmlns:a16="http://schemas.microsoft.com/office/drawing/2014/main" id="{E4ED795F-7A7C-4C44-8042-FDFE3754D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 y="6751536"/>
            <a:ext cx="3820875" cy="2527417"/>
          </a:xfrm>
          <a:prstGeom prst="rect">
            <a:avLst/>
          </a:prstGeom>
        </p:spPr>
      </p:pic>
      <p:pic>
        <p:nvPicPr>
          <p:cNvPr id="11" name="Рисунок 10">
            <a:extLst>
              <a:ext uri="{FF2B5EF4-FFF2-40B4-BE49-F238E27FC236}">
                <a16:creationId xmlns:a16="http://schemas.microsoft.com/office/drawing/2014/main" id="{80F5B1EA-4F4B-44C7-8C81-6C8A5644E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3149" y="1759375"/>
            <a:ext cx="3786526" cy="2502283"/>
          </a:xfrm>
          <a:prstGeom prst="rect">
            <a:avLst/>
          </a:prstGeom>
        </p:spPr>
      </p:pic>
      <p:pic>
        <p:nvPicPr>
          <p:cNvPr id="13" name="Рисунок 12">
            <a:extLst>
              <a:ext uri="{FF2B5EF4-FFF2-40B4-BE49-F238E27FC236}">
                <a16:creationId xmlns:a16="http://schemas.microsoft.com/office/drawing/2014/main" id="{F1BC1821-F0C5-495E-910E-FB8AA225E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5" y="1759359"/>
            <a:ext cx="3777625" cy="2502299"/>
          </a:xfrm>
          <a:prstGeom prst="rect">
            <a:avLst/>
          </a:prstGeom>
        </p:spPr>
      </p:pic>
      <p:pic>
        <p:nvPicPr>
          <p:cNvPr id="16" name="Рисунок 15">
            <a:extLst>
              <a:ext uri="{FF2B5EF4-FFF2-40B4-BE49-F238E27FC236}">
                <a16:creationId xmlns:a16="http://schemas.microsoft.com/office/drawing/2014/main" id="{DED75FEC-483E-4C1E-8309-708E585452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837" y="6751535"/>
            <a:ext cx="3782075" cy="2527417"/>
          </a:xfrm>
          <a:prstGeom prst="rect">
            <a:avLst/>
          </a:prstGeom>
        </p:spPr>
      </p:pic>
      <p:sp>
        <p:nvSpPr>
          <p:cNvPr id="18" name="TextBox 17">
            <a:extLst>
              <a:ext uri="{FF2B5EF4-FFF2-40B4-BE49-F238E27FC236}">
                <a16:creationId xmlns:a16="http://schemas.microsoft.com/office/drawing/2014/main" id="{EA9F923E-F08B-45F9-8BDA-8FE8592135C7}"/>
              </a:ext>
            </a:extLst>
          </p:cNvPr>
          <p:cNvSpPr txBox="1"/>
          <p:nvPr/>
        </p:nvSpPr>
        <p:spPr>
          <a:xfrm>
            <a:off x="2933604" y="10041098"/>
            <a:ext cx="2730136" cy="369332"/>
          </a:xfrm>
          <a:prstGeom prst="rect">
            <a:avLst/>
          </a:prstGeom>
          <a:noFill/>
        </p:spPr>
        <p:txBody>
          <a:bodyPr wrap="square" rtlCol="0">
            <a:spAutoFit/>
          </a:bodyPr>
          <a:lstStyle/>
          <a:p>
            <a:r>
              <a:rPr lang="en-US" dirty="0">
                <a:solidFill>
                  <a:srgbClr val="165582"/>
                </a:solidFill>
              </a:rPr>
              <a:t>www.besqala.com</a:t>
            </a:r>
            <a:endParaRPr lang="ru-RU" dirty="0">
              <a:solidFill>
                <a:srgbClr val="165582"/>
              </a:solidFill>
            </a:endParaRPr>
          </a:p>
        </p:txBody>
      </p:sp>
      <p:pic>
        <p:nvPicPr>
          <p:cNvPr id="14" name="Рисунок 13">
            <a:extLst>
              <a:ext uri="{FF2B5EF4-FFF2-40B4-BE49-F238E27FC236}">
                <a16:creationId xmlns:a16="http://schemas.microsoft.com/office/drawing/2014/main" id="{D8C25C04-9CF8-4592-B9C0-90829DAE77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6" y="4261658"/>
            <a:ext cx="3791002" cy="2527415"/>
          </a:xfrm>
          <a:prstGeom prst="rect">
            <a:avLst/>
          </a:prstGeom>
        </p:spPr>
      </p:pic>
    </p:spTree>
    <p:extLst>
      <p:ext uri="{BB962C8B-B14F-4D97-AF65-F5344CB8AC3E}">
        <p14:creationId xmlns:p14="http://schemas.microsoft.com/office/powerpoint/2010/main" val="25330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089C213-A2AF-42EF-A726-00DC47087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6" name="Прямая соединительная линия 5">
            <a:extLst>
              <a:ext uri="{FF2B5EF4-FFF2-40B4-BE49-F238E27FC236}">
                <a16:creationId xmlns:a16="http://schemas.microsoft.com/office/drawing/2014/main" id="{038847A7-1245-46FE-AAAC-962FD2A828AB}"/>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A0390FD7-2816-4C62-8883-112044DE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1342"/>
            <a:ext cx="3847608" cy="2548656"/>
          </a:xfrm>
          <a:prstGeom prst="rect">
            <a:avLst/>
          </a:prstGeom>
        </p:spPr>
      </p:pic>
      <p:pic>
        <p:nvPicPr>
          <p:cNvPr id="12" name="Рисунок 11">
            <a:extLst>
              <a:ext uri="{FF2B5EF4-FFF2-40B4-BE49-F238E27FC236}">
                <a16:creationId xmlns:a16="http://schemas.microsoft.com/office/drawing/2014/main" id="{37E0D70D-8811-4AA7-817F-9F681CFDB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829"/>
            <a:ext cx="3851570" cy="2675508"/>
          </a:xfrm>
          <a:prstGeom prst="rect">
            <a:avLst/>
          </a:prstGeom>
        </p:spPr>
      </p:pic>
      <p:pic>
        <p:nvPicPr>
          <p:cNvPr id="20" name="Рисунок 19">
            <a:extLst>
              <a:ext uri="{FF2B5EF4-FFF2-40B4-BE49-F238E27FC236}">
                <a16:creationId xmlns:a16="http://schemas.microsoft.com/office/drawing/2014/main" id="{6CEA149A-C978-4B6F-B60E-D431F03FE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 y="6549991"/>
            <a:ext cx="2330116" cy="3072979"/>
          </a:xfrm>
          <a:prstGeom prst="rect">
            <a:avLst/>
          </a:prstGeom>
        </p:spPr>
      </p:pic>
      <p:pic>
        <p:nvPicPr>
          <p:cNvPr id="22" name="Рисунок 21">
            <a:extLst>
              <a:ext uri="{FF2B5EF4-FFF2-40B4-BE49-F238E27FC236}">
                <a16:creationId xmlns:a16="http://schemas.microsoft.com/office/drawing/2014/main" id="{F0055C5E-0BED-40F7-A72D-56184A06EA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0116" y="6549530"/>
            <a:ext cx="5213532" cy="3073899"/>
          </a:xfrm>
          <a:prstGeom prst="rect">
            <a:avLst/>
          </a:prstGeom>
        </p:spPr>
      </p:pic>
      <p:sp>
        <p:nvSpPr>
          <p:cNvPr id="23" name="TextBox 22">
            <a:extLst>
              <a:ext uri="{FF2B5EF4-FFF2-40B4-BE49-F238E27FC236}">
                <a16:creationId xmlns:a16="http://schemas.microsoft.com/office/drawing/2014/main" id="{D8F78D4E-5709-42EB-BB26-B070F0BEC34A}"/>
              </a:ext>
            </a:extLst>
          </p:cNvPr>
          <p:cNvSpPr txBox="1"/>
          <p:nvPr/>
        </p:nvSpPr>
        <p:spPr>
          <a:xfrm>
            <a:off x="2933604" y="10041098"/>
            <a:ext cx="2730136" cy="369332"/>
          </a:xfrm>
          <a:prstGeom prst="rect">
            <a:avLst/>
          </a:prstGeom>
          <a:noFill/>
        </p:spPr>
        <p:txBody>
          <a:bodyPr wrap="square" rtlCol="0">
            <a:spAutoFit/>
          </a:bodyPr>
          <a:lstStyle/>
          <a:p>
            <a:r>
              <a:rPr lang="en-US" dirty="0">
                <a:solidFill>
                  <a:srgbClr val="165582"/>
                </a:solidFill>
              </a:rPr>
              <a:t>www.besqala.com</a:t>
            </a:r>
            <a:endParaRPr lang="ru-RU" dirty="0">
              <a:solidFill>
                <a:srgbClr val="165582"/>
              </a:solidFill>
            </a:endParaRPr>
          </a:p>
        </p:txBody>
      </p:sp>
      <p:pic>
        <p:nvPicPr>
          <p:cNvPr id="3" name="Рисунок 2">
            <a:extLst>
              <a:ext uri="{FF2B5EF4-FFF2-40B4-BE49-F238E27FC236}">
                <a16:creationId xmlns:a16="http://schemas.microsoft.com/office/drawing/2014/main" id="{66D13236-F959-4C67-BED5-FFF91FA6BB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7606" y="4014970"/>
            <a:ext cx="3696041" cy="2548656"/>
          </a:xfrm>
          <a:prstGeom prst="rect">
            <a:avLst/>
          </a:prstGeom>
        </p:spPr>
      </p:pic>
      <p:pic>
        <p:nvPicPr>
          <p:cNvPr id="13" name="Рисунок 12">
            <a:extLst>
              <a:ext uri="{FF2B5EF4-FFF2-40B4-BE49-F238E27FC236}">
                <a16:creationId xmlns:a16="http://schemas.microsoft.com/office/drawing/2014/main" id="{06034906-BC4F-4279-9A40-455620CFA1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7606" y="1325824"/>
            <a:ext cx="3712069" cy="2673429"/>
          </a:xfrm>
          <a:prstGeom prst="rect">
            <a:avLst/>
          </a:prstGeom>
        </p:spPr>
      </p:pic>
    </p:spTree>
    <p:extLst>
      <p:ext uri="{BB962C8B-B14F-4D97-AF65-F5344CB8AC3E}">
        <p14:creationId xmlns:p14="http://schemas.microsoft.com/office/powerpoint/2010/main" val="40001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FCC9CD8-5096-4664-8975-C42A89E4A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5" name="Прямая соединительная линия 4">
            <a:extLst>
              <a:ext uri="{FF2B5EF4-FFF2-40B4-BE49-F238E27FC236}">
                <a16:creationId xmlns:a16="http://schemas.microsoft.com/office/drawing/2014/main" id="{508AEA79-D0BE-4FD9-A7E9-82A39973A4D9}"/>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5E1F12E-242F-4F04-9A99-5608CA4F6793}"/>
              </a:ext>
            </a:extLst>
          </p:cNvPr>
          <p:cNvSpPr txBox="1"/>
          <p:nvPr/>
        </p:nvSpPr>
        <p:spPr>
          <a:xfrm>
            <a:off x="2669286" y="10183875"/>
            <a:ext cx="2730136" cy="369332"/>
          </a:xfrm>
          <a:prstGeom prst="rect">
            <a:avLst/>
          </a:prstGeom>
          <a:noFill/>
        </p:spPr>
        <p:txBody>
          <a:bodyPr wrap="square" rtlCol="0">
            <a:spAutoFit/>
          </a:bodyPr>
          <a:lstStyle/>
          <a:p>
            <a:r>
              <a:rPr lang="en-US" dirty="0">
                <a:solidFill>
                  <a:srgbClr val="165582"/>
                </a:solidFill>
              </a:rPr>
              <a:t>www.besqala.com</a:t>
            </a:r>
            <a:endParaRPr lang="ru-RU" dirty="0">
              <a:solidFill>
                <a:srgbClr val="165582"/>
              </a:solidFill>
            </a:endParaRPr>
          </a:p>
        </p:txBody>
      </p:sp>
      <p:pic>
        <p:nvPicPr>
          <p:cNvPr id="7" name="Рисунок 6">
            <a:extLst>
              <a:ext uri="{FF2B5EF4-FFF2-40B4-BE49-F238E27FC236}">
                <a16:creationId xmlns:a16="http://schemas.microsoft.com/office/drawing/2014/main" id="{CEE759B7-E58D-4D5F-B0B7-426859C41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05" y="5736280"/>
            <a:ext cx="6684463" cy="4428456"/>
          </a:xfrm>
          <a:prstGeom prst="rect">
            <a:avLst/>
          </a:prstGeom>
        </p:spPr>
      </p:pic>
      <p:pic>
        <p:nvPicPr>
          <p:cNvPr id="8" name="Рисунок 7">
            <a:extLst>
              <a:ext uri="{FF2B5EF4-FFF2-40B4-BE49-F238E27FC236}">
                <a16:creationId xmlns:a16="http://schemas.microsoft.com/office/drawing/2014/main" id="{5E141928-A3C2-4FBE-83AF-987436458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05" y="1277795"/>
            <a:ext cx="6684463" cy="4458485"/>
          </a:xfrm>
          <a:prstGeom prst="rect">
            <a:avLst/>
          </a:prstGeom>
        </p:spPr>
      </p:pic>
    </p:spTree>
    <p:extLst>
      <p:ext uri="{BB962C8B-B14F-4D97-AF65-F5344CB8AC3E}">
        <p14:creationId xmlns:p14="http://schemas.microsoft.com/office/powerpoint/2010/main" val="3656790832"/>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1877</TotalTime>
  <Words>683</Words>
  <Application>Microsoft Office PowerPoint</Application>
  <PresentationFormat>Произвольный</PresentationFormat>
  <Paragraphs>38</Paragraphs>
  <Slides>6</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vt:i4>
      </vt:variant>
    </vt:vector>
  </HeadingPairs>
  <TitlesOfParts>
    <vt:vector size="12" baseType="lpstr">
      <vt:lpstr>Arial</vt:lpstr>
      <vt:lpstr>Calibri</vt:lpstr>
      <vt:lpstr>Calibri Light</vt:lpstr>
      <vt:lpstr>HelveticaLTPro-Bold</vt:lpstr>
      <vt:lpstr>Segoe UI Variable Small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aymurzaevmurzabek@gmail.com</dc:creator>
  <cp:lastModifiedBy>Мырзабек Аймурзаев</cp:lastModifiedBy>
  <cp:revision>27</cp:revision>
  <dcterms:created xsi:type="dcterms:W3CDTF">2023-11-24T09:24:12Z</dcterms:created>
  <dcterms:modified xsi:type="dcterms:W3CDTF">2024-01-27T12:38:54Z</dcterms:modified>
</cp:coreProperties>
</file>